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Anaheim"/>
      <p:regular r:id="rId57"/>
    </p:embeddedFont>
    <p:embeddedFont>
      <p:font typeface="Barlow Condensed ExtraBold"/>
      <p:bold r:id="rId58"/>
      <p:boldItalic r:id="rId59"/>
    </p:embeddedFont>
    <p:embeddedFont>
      <p:font typeface="Overpass Mono"/>
      <p:regular r:id="rId60"/>
      <p:bold r:id="rId61"/>
    </p:embeddedFont>
    <p:embeddedFont>
      <p:font typeface="Barlow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regular.fntdata"/><Relationship Id="rId61" Type="http://schemas.openxmlformats.org/officeDocument/2006/relationships/font" Target="fonts/OverpassMono-bold.fntdata"/><Relationship Id="rId20" Type="http://schemas.openxmlformats.org/officeDocument/2006/relationships/slide" Target="slides/slide16.xml"/><Relationship Id="rId64" Type="http://schemas.openxmlformats.org/officeDocument/2006/relationships/font" Target="fonts/Barlow-italic.fntdata"/><Relationship Id="rId63" Type="http://schemas.openxmlformats.org/officeDocument/2006/relationships/font" Target="fonts/Barlow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Barlow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verpassMon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Anaheim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BarlowCondensedExtraBold-boldItalic.fntdata"/><Relationship Id="rId14" Type="http://schemas.openxmlformats.org/officeDocument/2006/relationships/slide" Target="slides/slide10.xml"/><Relationship Id="rId58" Type="http://schemas.openxmlformats.org/officeDocument/2006/relationships/font" Target="fonts/BarlowCondensed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387cff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387cff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700436eb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700436eb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5387cff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5387cff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5387cff1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5387cff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58fe683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58fe683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5387cff1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5387cff1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5387cff1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5387cff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8fe683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8fe683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5387cff1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5387cff1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5387cff1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5387cff1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54f93a22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54f93a22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53c50f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53c50f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53c50f2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53c50f2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54f93a2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54f93a2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54f93a2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54f93a2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54f93a2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54f93a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54f93a2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54f93a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54f93a2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54f93a2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54f93a2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54f93a2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54f93a2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54f93a2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54f93a2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54f93a2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54f93a2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54f93a2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54f93a2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54f93a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54f93a2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54f93a2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54f93a2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54f93a2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54f93a2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54f93a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54f93a2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54f93a2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03dd9c97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03dd9c97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3dd9c97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3dd9c97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3dd9c97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3dd9c97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700436e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700436e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387cff1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5387cff1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3dd9c97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03dd9c97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00436e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00436e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700436e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700436e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700436e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700436e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700436e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700436e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700436eb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700436e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700436eb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700436eb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0700436e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0700436e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700436eb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700436eb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700436eb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700436eb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5387cff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5387cff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700436eb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700436eb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700436e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700436e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7175a4f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07175a4f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387cff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387cff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87cff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87cff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387cff1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5387cff1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87cff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87cff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1" name="Google Shape;11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9" name="Google Shape;15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76" name="Google Shape;176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1" name="Google Shape;201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35" name="Google Shape;235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00" name="Google Shape;300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1" name="Google Shape;301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0" name="Google Shape;31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2" name="Google Shape;31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4" name="Google Shape;31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20" name="Google Shape;32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1" name="Google Shape;32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6" name="Google Shape;326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2" name="Google Shape;102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5" name="Google Shape;145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>
            <p:ph type="ctrTitle"/>
          </p:nvPr>
        </p:nvSpPr>
        <p:spPr>
          <a:xfrm>
            <a:off x="718575" y="1369050"/>
            <a:ext cx="80772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IoT</a:t>
            </a:r>
            <a:endParaRPr/>
          </a:p>
        </p:txBody>
      </p:sp>
      <p:sp>
        <p:nvSpPr>
          <p:cNvPr id="354" name="Google Shape;35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Nevena Čolić 1360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Darjan Drugarinović 1303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idx="1" type="subTitle"/>
          </p:nvPr>
        </p:nvSpPr>
        <p:spPr>
          <a:xfrm flipH="1">
            <a:off x="719950" y="1056175"/>
            <a:ext cx="48192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Prevodilac JavaScript (ES6+) koda u ES5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Često zvan transpajler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React koristi Babel za konverziju JSX u JavaScript</a:t>
            </a:r>
            <a:endParaRPr sz="1500"/>
          </a:p>
        </p:txBody>
      </p:sp>
      <p:sp>
        <p:nvSpPr>
          <p:cNvPr id="431" name="Google Shape;431;p34"/>
          <p:cNvSpPr txBox="1"/>
          <p:nvPr>
            <p:ph type="title"/>
          </p:nvPr>
        </p:nvSpPr>
        <p:spPr>
          <a:xfrm>
            <a:off x="1152800" y="46845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</a:t>
            </a:r>
            <a:endParaRPr/>
          </a:p>
        </p:txBody>
      </p:sp>
      <p:sp>
        <p:nvSpPr>
          <p:cNvPr id="432" name="Google Shape;432;p34"/>
          <p:cNvSpPr txBox="1"/>
          <p:nvPr>
            <p:ph idx="1" type="subTitle"/>
          </p:nvPr>
        </p:nvSpPr>
        <p:spPr>
          <a:xfrm flipH="1">
            <a:off x="760325" y="3407625"/>
            <a:ext cx="50223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Module bundler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Koristi Babel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Bundlovanje JavaScript koda za korišćenje u browseru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33" name="Google Shape;433;p34"/>
          <p:cNvSpPr txBox="1"/>
          <p:nvPr>
            <p:ph type="title"/>
          </p:nvPr>
        </p:nvSpPr>
        <p:spPr>
          <a:xfrm>
            <a:off x="1193075" y="274370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Webpack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5606000" y="2163550"/>
            <a:ext cx="26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create-react-app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Koristi Webpack i Babel prilikom kreiranja React aplikacije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5" name="Google Shape;43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idx="1" type="subTitle"/>
          </p:nvPr>
        </p:nvSpPr>
        <p:spPr>
          <a:xfrm flipH="1">
            <a:off x="720000" y="979975"/>
            <a:ext cx="77040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Document Object Model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Struktura stabla gde je svaki čvor objekat koji predstavlja deo XML ili HTML dokumenta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50" y="1801475"/>
            <a:ext cx="48958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Virtuelni DOM</a:t>
            </a:r>
            <a:endParaRPr/>
          </a:p>
        </p:txBody>
      </p:sp>
      <p:pic>
        <p:nvPicPr>
          <p:cNvPr id="449" name="Google Shape;4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400" y="1502663"/>
            <a:ext cx="3770025" cy="27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 txBox="1"/>
          <p:nvPr/>
        </p:nvSpPr>
        <p:spPr>
          <a:xfrm>
            <a:off x="948600" y="1742100"/>
            <a:ext cx="276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Lightweight reprezentacija realnog DOM-a u memoriji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Poređenje prethodnog stanja sa novim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Ažuriranje samo promenjenih objekata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/>
          <p:nvPr>
            <p:ph idx="1" type="body"/>
          </p:nvPr>
        </p:nvSpPr>
        <p:spPr>
          <a:xfrm>
            <a:off x="-100" y="1515825"/>
            <a:ext cx="47583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Proizvodi React elemente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Bez odvajanja logike i markup fajlova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Komponenta = spoj logike renderovanja i izgleda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Bliži JavaScriptu nego HTML-u - camelCase nomenklatura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pic>
        <p:nvPicPr>
          <p:cNvPr id="458" name="Google Shape;4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75" y="902175"/>
            <a:ext cx="3384275" cy="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722" y="1683425"/>
            <a:ext cx="2275100" cy="9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975" y="3041950"/>
            <a:ext cx="3146450" cy="1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idx="1" type="subTitle"/>
          </p:nvPr>
        </p:nvSpPr>
        <p:spPr>
          <a:xfrm flipH="1">
            <a:off x="2243975" y="1132375"/>
            <a:ext cx="47526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Deljenje korisničkog interfejsa na nezavisne delove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Svaki “deo” se može koristiti više puta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Primaju proizvoljan input i vraćaju React element</a:t>
            </a:r>
            <a:endParaRPr sz="1500"/>
          </a:p>
        </p:txBody>
      </p:sp>
      <p:sp>
        <p:nvSpPr>
          <p:cNvPr id="467" name="Google Shape;467;p3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Komponente </a:t>
            </a:r>
            <a:endParaRPr/>
          </a:p>
        </p:txBody>
      </p:sp>
      <p:sp>
        <p:nvSpPr>
          <p:cNvPr id="468" name="Google Shape;468;p38"/>
          <p:cNvSpPr txBox="1"/>
          <p:nvPr/>
        </p:nvSpPr>
        <p:spPr>
          <a:xfrm>
            <a:off x="389425" y="2401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Funkcionalna komponenta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9" name="Google Shape;4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" y="2791325"/>
            <a:ext cx="3400375" cy="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 txBox="1"/>
          <p:nvPr/>
        </p:nvSpPr>
        <p:spPr>
          <a:xfrm>
            <a:off x="4658925" y="2364000"/>
            <a:ext cx="161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ES6 klasa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00" y="2781113"/>
            <a:ext cx="3400375" cy="87954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924525" y="3985200"/>
            <a:ext cx="79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Oba načina pisanja su ekvivalentna iz pogleda Reacta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React tim preporučuje funkcionalne komponente i samo njih prikazuje u novoj dokumentaciji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73" name="Google Shape;4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/>
          <p:nvPr>
            <p:ph idx="1" type="subTitle"/>
          </p:nvPr>
        </p:nvSpPr>
        <p:spPr>
          <a:xfrm flipH="1">
            <a:off x="209450" y="254025"/>
            <a:ext cx="8809200" cy="4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9" name="Google Shape;479;p39"/>
          <p:cNvSpPr txBox="1"/>
          <p:nvPr>
            <p:ph type="title"/>
          </p:nvPr>
        </p:nvSpPr>
        <p:spPr>
          <a:xfrm>
            <a:off x="1278000" y="2121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Jednosmerni protok podataka</a:t>
            </a:r>
            <a:endParaRPr/>
          </a:p>
        </p:txBody>
      </p:sp>
      <p:sp>
        <p:nvSpPr>
          <p:cNvPr id="480" name="Google Shape;480;p39"/>
          <p:cNvSpPr txBox="1"/>
          <p:nvPr/>
        </p:nvSpPr>
        <p:spPr>
          <a:xfrm>
            <a:off x="3532300" y="976213"/>
            <a:ext cx="19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Veća kontrola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81" name="Google Shape;4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850" y="1471450"/>
            <a:ext cx="4643400" cy="2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" y="2667950"/>
            <a:ext cx="4420425" cy="1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 txBox="1"/>
          <p:nvPr>
            <p:ph type="title"/>
          </p:nvPr>
        </p:nvSpPr>
        <p:spPr>
          <a:xfrm>
            <a:off x="1278050" y="267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Ažuriranje stanja i prikaza</a:t>
            </a:r>
            <a:endParaRPr/>
          </a:p>
        </p:txBody>
      </p:sp>
      <p:sp>
        <p:nvSpPr>
          <p:cNvPr id="489" name="Google Shape;489;p40"/>
          <p:cNvSpPr txBox="1"/>
          <p:nvPr>
            <p:ph idx="1" type="subTitle"/>
          </p:nvPr>
        </p:nvSpPr>
        <p:spPr>
          <a:xfrm flipH="1">
            <a:off x="88300" y="1448475"/>
            <a:ext cx="32112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Nastanak i obrada događaja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prikaza</a:t>
            </a:r>
            <a:endParaRPr sz="1500"/>
          </a:p>
        </p:txBody>
      </p:sp>
      <p:sp>
        <p:nvSpPr>
          <p:cNvPr id="490" name="Google Shape;49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770" y="1323975"/>
            <a:ext cx="5813681" cy="1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463" y="3277013"/>
            <a:ext cx="1660300" cy="4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idx="1" type="subTitle"/>
          </p:nvPr>
        </p:nvSpPr>
        <p:spPr>
          <a:xfrm flipH="1">
            <a:off x="209450" y="254025"/>
            <a:ext cx="8809200" cy="4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8" name="Google Shape;498;p41"/>
          <p:cNvSpPr txBox="1"/>
          <p:nvPr>
            <p:ph type="title"/>
          </p:nvPr>
        </p:nvSpPr>
        <p:spPr>
          <a:xfrm>
            <a:off x="1049400" y="2605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Propovi</a:t>
            </a:r>
            <a:endParaRPr/>
          </a:p>
        </p:txBody>
      </p:sp>
      <p:sp>
        <p:nvSpPr>
          <p:cNvPr id="499" name="Google Shape;499;p41"/>
          <p:cNvSpPr txBox="1"/>
          <p:nvPr/>
        </p:nvSpPr>
        <p:spPr>
          <a:xfrm>
            <a:off x="335625" y="818725"/>
            <a:ext cx="349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Komponenta ne sme da modifikuje propove koje primi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Čista komponenta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Striktno pravilo: Sve React komponente se moraju ponašati kao čiste (pure) u odnosu na svoje propove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75" y="2770150"/>
            <a:ext cx="4144151" cy="2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00" y="929575"/>
            <a:ext cx="4533849" cy="17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2"/>
          <p:cNvSpPr txBox="1"/>
          <p:nvPr>
            <p:ph idx="1" type="subTitle"/>
          </p:nvPr>
        </p:nvSpPr>
        <p:spPr>
          <a:xfrm flipH="1">
            <a:off x="6005825" y="1242850"/>
            <a:ext cx="26346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Na svaku promenu stanja komponenta se iznova renderuje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2"/>
          <p:cNvSpPr txBox="1"/>
          <p:nvPr>
            <p:ph idx="3" type="subTitle"/>
          </p:nvPr>
        </p:nvSpPr>
        <p:spPr>
          <a:xfrm flipH="1">
            <a:off x="469400" y="1242850"/>
            <a:ext cx="2634600" cy="137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Ugrađen objekat koji čuva informacije o komponenti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 txBox="1"/>
          <p:nvPr>
            <p:ph idx="5" type="subTitle"/>
          </p:nvPr>
        </p:nvSpPr>
        <p:spPr>
          <a:xfrm flipH="1">
            <a:off x="2887875" y="1547650"/>
            <a:ext cx="32520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Observable - podaci se tokom vremena menjaju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Stanje - State</a:t>
            </a:r>
            <a:endParaRPr/>
          </a:p>
        </p:txBody>
      </p:sp>
      <p:sp>
        <p:nvSpPr>
          <p:cNvPr id="511" name="Google Shape;511;p42"/>
          <p:cNvSpPr txBox="1"/>
          <p:nvPr>
            <p:ph idx="6" type="title"/>
          </p:nvPr>
        </p:nvSpPr>
        <p:spPr>
          <a:xfrm>
            <a:off x="1278000" y="2475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12" name="Google Shape;512;p42"/>
          <p:cNvSpPr txBox="1"/>
          <p:nvPr/>
        </p:nvSpPr>
        <p:spPr>
          <a:xfrm>
            <a:off x="1994375" y="3174400"/>
            <a:ext cx="802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Funkcije koje se zakače na stanje i životne cikluse aplikacije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 rade sa klasama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Postoje ugrađeni hook-ovi ali se i mogu pisati novi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3" name="Google Shape;51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idx="2" type="ctrTitle"/>
          </p:nvPr>
        </p:nvSpPr>
        <p:spPr>
          <a:xfrm flipH="1">
            <a:off x="275600" y="666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useState</a:t>
            </a:r>
            <a:endParaRPr/>
          </a:p>
        </p:txBody>
      </p:sp>
      <p:sp>
        <p:nvSpPr>
          <p:cNvPr id="519" name="Google Shape;519;p43"/>
          <p:cNvSpPr txBox="1"/>
          <p:nvPr>
            <p:ph idx="3" type="subTitle"/>
          </p:nvPr>
        </p:nvSpPr>
        <p:spPr>
          <a:xfrm flipH="1">
            <a:off x="36050" y="1166650"/>
            <a:ext cx="38391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Vraća par vrednosti - trenutno stanje i funkciju koja dozvoljava njegovu mutaciju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Prima jedan argument - inicijalnu vrednost stanja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 txBox="1"/>
          <p:nvPr>
            <p:ph idx="5" type="subTitle"/>
          </p:nvPr>
        </p:nvSpPr>
        <p:spPr>
          <a:xfrm flipH="1">
            <a:off x="6400500" y="1014250"/>
            <a:ext cx="2514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componentDidMount + componentDidUpdate + componentWillUnmount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sideEffects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Nakon svakog rendera</a:t>
            </a:r>
            <a:endParaRPr/>
          </a:p>
        </p:txBody>
      </p:sp>
      <p:sp>
        <p:nvSpPr>
          <p:cNvPr id="521" name="Google Shape;521;p43"/>
          <p:cNvSpPr txBox="1"/>
          <p:nvPr>
            <p:ph idx="6" type="title"/>
          </p:nvPr>
        </p:nvSpPr>
        <p:spPr>
          <a:xfrm>
            <a:off x="1201800" y="189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22" name="Google Shape;522;p43"/>
          <p:cNvSpPr txBox="1"/>
          <p:nvPr>
            <p:ph idx="7" type="ctrTitle"/>
          </p:nvPr>
        </p:nvSpPr>
        <p:spPr>
          <a:xfrm flipH="1">
            <a:off x="6587112" y="5143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useEffect</a:t>
            </a:r>
            <a:endParaRPr/>
          </a:p>
        </p:txBody>
      </p:sp>
      <p:sp>
        <p:nvSpPr>
          <p:cNvPr id="523" name="Google Shape;523;p43"/>
          <p:cNvSpPr txBox="1"/>
          <p:nvPr>
            <p:ph idx="8" type="ctrTitle"/>
          </p:nvPr>
        </p:nvSpPr>
        <p:spPr>
          <a:xfrm flipH="1">
            <a:off x="3070096" y="2495550"/>
            <a:ext cx="27525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Još po neki</a:t>
            </a:r>
            <a:endParaRPr/>
          </a:p>
        </p:txBody>
      </p:sp>
      <p:pic>
        <p:nvPicPr>
          <p:cNvPr id="524" name="Google Shape;5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407" y="3023522"/>
            <a:ext cx="6783917" cy="19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60" name="Google Shape;360;p26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61" name="Google Shape;361;p26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</a:t>
            </a:r>
            <a:endParaRPr/>
          </a:p>
        </p:txBody>
      </p:sp>
      <p:sp>
        <p:nvSpPr>
          <p:cNvPr id="362" name="Google Shape;362;p26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363" name="Google Shape;363;p26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sp>
        <p:nvSpPr>
          <p:cNvPr id="364" name="Google Shape;364;p26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365" name="Google Shape;365;p26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Pregled</a:t>
            </a:r>
            <a:endParaRPr/>
          </a:p>
        </p:txBody>
      </p:sp>
      <p:sp>
        <p:nvSpPr>
          <p:cNvPr id="366" name="Google Shape;36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56747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738" y="324100"/>
            <a:ext cx="4748726" cy="1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73400"/>
            <a:ext cx="7477526" cy="2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>
            <p:ph idx="1" type="subTitle"/>
          </p:nvPr>
        </p:nvSpPr>
        <p:spPr>
          <a:xfrm flipH="1">
            <a:off x="152650" y="1208575"/>
            <a:ext cx="35841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Standardna biblioteka za rutiranje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Navigacija kroz ekrane aplikacije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 txBox="1"/>
          <p:nvPr>
            <p:ph type="title"/>
          </p:nvPr>
        </p:nvSpPr>
        <p:spPr>
          <a:xfrm>
            <a:off x="11256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Ruter</a:t>
            </a:r>
            <a:endParaRPr/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50" y="871550"/>
            <a:ext cx="4997676" cy="1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6850"/>
            <a:ext cx="4654750" cy="25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750" y="4139050"/>
            <a:ext cx="3115850" cy="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/>
          <p:nvPr>
            <p:ph idx="1" type="subTitle"/>
          </p:nvPr>
        </p:nvSpPr>
        <p:spPr>
          <a:xfrm flipH="1">
            <a:off x="491575" y="675175"/>
            <a:ext cx="48729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U</a:t>
            </a:r>
            <a:r>
              <a:rPr lang="en" sz="1500"/>
              <a:t>pravljanje i centralizovanje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Store - objekat u kom stanje aplikacije “živi”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Akcija - objekat koji drži tip akcije (događaja) i opcioni payload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4" name="Google Shape;584;p52"/>
          <p:cNvSpPr txBox="1"/>
          <p:nvPr>
            <p:ph type="title"/>
          </p:nvPr>
        </p:nvSpPr>
        <p:spPr>
          <a:xfrm>
            <a:off x="12780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pic>
        <p:nvPicPr>
          <p:cNvPr id="585" name="Google Shape;5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625" y="540000"/>
            <a:ext cx="3380471" cy="2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2"/>
          <p:cNvSpPr txBox="1"/>
          <p:nvPr/>
        </p:nvSpPr>
        <p:spPr>
          <a:xfrm>
            <a:off x="520550" y="2047375"/>
            <a:ext cx="474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Reducer - funkcija (event listener) prihvata 2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argumenta, trenutno stanje i akciju i zavisno od tipa akcije kreira novo stanje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87" name="Google Shape;5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924675"/>
            <a:ext cx="7342101" cy="2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idx="1" type="subTitle"/>
          </p:nvPr>
        </p:nvSpPr>
        <p:spPr>
          <a:xfrm flipH="1">
            <a:off x="720075" y="1132375"/>
            <a:ext cx="48579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Jedini način ažuriranja stanja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Prihvata </a:t>
            </a:r>
            <a:r>
              <a:rPr b="1" lang="en" sz="1500"/>
              <a:t>akciju </a:t>
            </a:r>
            <a:r>
              <a:rPr lang="en" sz="1500"/>
              <a:t>kao argument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Šalje događaj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ima </a:t>
            </a:r>
            <a:r>
              <a:rPr b="1" lang="en" sz="1500"/>
              <a:t>reducere</a:t>
            </a:r>
            <a:r>
              <a:rPr lang="en" sz="1500"/>
              <a:t> (event listener-e)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prepoznaje događaj koji sve vreme osluškuje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vraća novo stanje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obaveštava </a:t>
            </a:r>
            <a:r>
              <a:rPr b="1" lang="en" sz="1500"/>
              <a:t>view</a:t>
            </a:r>
            <a:endParaRPr b="1"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View se iznova renderuje</a:t>
            </a:r>
            <a:endParaRPr sz="1500"/>
          </a:p>
        </p:txBody>
      </p:sp>
      <p:sp>
        <p:nvSpPr>
          <p:cNvPr id="594" name="Google Shape;594;p5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</a:t>
            </a:r>
            <a:endParaRPr/>
          </a:p>
        </p:txBody>
      </p:sp>
      <p:pic>
        <p:nvPicPr>
          <p:cNvPr id="595" name="Google Shape;5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97" y="3100397"/>
            <a:ext cx="4567200" cy="1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600" y="1692750"/>
            <a:ext cx="2336000" cy="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72" name="Google Shape;372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>
            <p:ph idx="1" type="subTitle"/>
          </p:nvPr>
        </p:nvSpPr>
        <p:spPr>
          <a:xfrm flipH="1">
            <a:off x="910125" y="903775"/>
            <a:ext cx="475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Način biranja željene vrednosti iz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Hook </a:t>
            </a:r>
            <a:r>
              <a:rPr b="1" lang="en" sz="1500"/>
              <a:t>useSelector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603" name="Google Shape;603;p54"/>
          <p:cNvSpPr txBox="1"/>
          <p:nvPr>
            <p:ph type="title"/>
          </p:nvPr>
        </p:nvSpPr>
        <p:spPr>
          <a:xfrm>
            <a:off x="2520100" y="267000"/>
            <a:ext cx="390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</a:t>
            </a:r>
            <a:endParaRPr/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0" y="1695450"/>
            <a:ext cx="7106799" cy="1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5" y="3000375"/>
            <a:ext cx="5813324" cy="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50" y="3343275"/>
            <a:ext cx="3150850" cy="1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"/>
          <p:cNvSpPr txBox="1"/>
          <p:nvPr>
            <p:ph idx="1" type="subTitle"/>
          </p:nvPr>
        </p:nvSpPr>
        <p:spPr>
          <a:xfrm flipH="1">
            <a:off x="1558150" y="1056175"/>
            <a:ext cx="63366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Programer definiše kako se stanje kreira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Stanje se menja na lako predviv način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može pristupiti stanju iz bilo kog dela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Programer definiše ko može menjati stanje i kako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3" name="Google Shape;613;p5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Redux?</a:t>
            </a:r>
            <a:endParaRPr/>
          </a:p>
        </p:txBody>
      </p:sp>
      <p:pic>
        <p:nvPicPr>
          <p:cNvPr id="614" name="Google Shape;6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2480600"/>
            <a:ext cx="3376999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 txBox="1"/>
          <p:nvPr>
            <p:ph idx="1" type="subTitle"/>
          </p:nvPr>
        </p:nvSpPr>
        <p:spPr>
          <a:xfrm flipH="1">
            <a:off x="1786850" y="1132375"/>
            <a:ext cx="59721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Deo koda koji radi neki posao koji može biti odložen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Šablon koji interaguje sa metodama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Thunk middleware se dodaje Redux konfiguraciji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Pisanje asinhrone logike, najčešće za preuzimanje podataka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1" name="Google Shape;621;p56"/>
          <p:cNvSpPr txBox="1"/>
          <p:nvPr>
            <p:ph type="title"/>
          </p:nvPr>
        </p:nvSpPr>
        <p:spPr>
          <a:xfrm>
            <a:off x="12018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Thunk</a:t>
            </a:r>
            <a:endParaRPr/>
          </a:p>
        </p:txBody>
      </p:sp>
      <p:pic>
        <p:nvPicPr>
          <p:cNvPr id="622" name="Google Shape;6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97776"/>
            <a:ext cx="597210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7"/>
          <p:cNvSpPr txBox="1"/>
          <p:nvPr>
            <p:ph idx="1" type="subTitle"/>
          </p:nvPr>
        </p:nvSpPr>
        <p:spPr>
          <a:xfrm flipH="1">
            <a:off x="872400" y="497525"/>
            <a:ext cx="77040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Thunk funkcija prihvata 2 argumenta - </a:t>
            </a:r>
            <a:r>
              <a:rPr b="1" lang="en" sz="1500"/>
              <a:t>dispatch </a:t>
            </a:r>
            <a:r>
              <a:rPr lang="en" sz="1500"/>
              <a:t>i </a:t>
            </a:r>
            <a:r>
              <a:rPr b="1" lang="en" sz="1500"/>
              <a:t>getState </a:t>
            </a:r>
            <a:r>
              <a:rPr lang="en" sz="1500"/>
              <a:t>Redux metode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Ove funkcije ne poziva direktno aplikacija, one se prosleđuju do </a:t>
            </a:r>
            <a:r>
              <a:rPr b="1" lang="en" sz="1500"/>
              <a:t>store.dispatch( 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Pišu se kao thunk action creators - funkcija koja prima opcione parametre i vraća novu thunk funkciju</a:t>
            </a:r>
            <a:endParaRPr sz="1500"/>
          </a:p>
        </p:txBody>
      </p:sp>
      <p:pic>
        <p:nvPicPr>
          <p:cNvPr id="629" name="Google Shape;6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00" y="1747850"/>
            <a:ext cx="4895450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0" y="3161126"/>
            <a:ext cx="7572200" cy="1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8"/>
          <p:cNvSpPr txBox="1"/>
          <p:nvPr>
            <p:ph idx="1" type="subTitle"/>
          </p:nvPr>
        </p:nvSpPr>
        <p:spPr>
          <a:xfrm flipH="1">
            <a:off x="948600" y="1132375"/>
            <a:ext cx="77040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Redux logika odvojena od UI nivoa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Hendlovanje asinhronih operacija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Reducer </a:t>
            </a:r>
            <a:r>
              <a:rPr b="1" lang="en" sz="1500"/>
              <a:t>ne sme </a:t>
            </a:r>
            <a:r>
              <a:rPr lang="en" sz="1500"/>
              <a:t>imati nikakve side effect-e ali ta logika se negde mora smestiti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Unapređena testabilnost koda, bolja preglednost prezentacionog nivoa</a:t>
            </a:r>
            <a:endParaRPr sz="1500"/>
          </a:p>
        </p:txBody>
      </p:sp>
      <p:sp>
        <p:nvSpPr>
          <p:cNvPr id="637" name="Google Shape;637;p5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thunk?</a:t>
            </a:r>
            <a:endParaRPr/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441450"/>
            <a:ext cx="4647727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9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645" name="Google Shape;645;p59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6" name="Google Shape;64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0"/>
          <p:cNvSpPr txBox="1"/>
          <p:nvPr>
            <p:ph type="title"/>
          </p:nvPr>
        </p:nvSpPr>
        <p:spPr>
          <a:xfrm>
            <a:off x="764025" y="343200"/>
            <a:ext cx="2483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pic>
        <p:nvPicPr>
          <p:cNvPr id="652" name="Google Shape;6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75" y="1012200"/>
            <a:ext cx="3456525" cy="34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0"/>
          <p:cNvSpPr txBox="1"/>
          <p:nvPr/>
        </p:nvSpPr>
        <p:spPr>
          <a:xfrm>
            <a:off x="659625" y="1419275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Povezuje ljude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Olakšava komunikaciju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Omogućuje razmenu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4" name="Google Shape;65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</p:txBody>
      </p:sp>
      <p:pic>
        <p:nvPicPr>
          <p:cNvPr id="660" name="Google Shape;6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00" y="1213325"/>
            <a:ext cx="5697425" cy="34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1"/>
          <p:cNvSpPr txBox="1"/>
          <p:nvPr/>
        </p:nvSpPr>
        <p:spPr>
          <a:xfrm>
            <a:off x="86200" y="1786800"/>
            <a:ext cx="251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Ugrađeni senzori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Obrada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Razmena podataka sa drugim uređajima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2" name="Google Shape;66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2"/>
          <p:cNvSpPr txBox="1"/>
          <p:nvPr>
            <p:ph type="title"/>
          </p:nvPr>
        </p:nvSpPr>
        <p:spPr>
          <a:xfrm>
            <a:off x="2649875" y="205500"/>
            <a:ext cx="3311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pic>
        <p:nvPicPr>
          <p:cNvPr id="668" name="Google Shape;6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50" y="2810050"/>
            <a:ext cx="4971625" cy="18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idx="1" type="subTitle"/>
          </p:nvPr>
        </p:nvSpPr>
        <p:spPr>
          <a:xfrm flipH="1">
            <a:off x="405900" y="1023375"/>
            <a:ext cx="40929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Veliki broj pametnih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Pametne kuće, satovi, automobili, farme,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prodavnice, pametni gradovi, medicina</a:t>
            </a:r>
            <a:endParaRPr sz="1500"/>
          </a:p>
        </p:txBody>
      </p:sp>
      <p:sp>
        <p:nvSpPr>
          <p:cNvPr id="670" name="Google Shape;670;p62"/>
          <p:cNvSpPr txBox="1"/>
          <p:nvPr/>
        </p:nvSpPr>
        <p:spPr>
          <a:xfrm>
            <a:off x="4591675" y="798300"/>
            <a:ext cx="406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 i slanje preko mreže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Kontrola uređaja na osnovu prikupljenih podataka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1" name="Google Shape;67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</a:t>
            </a:r>
            <a:endParaRPr/>
          </a:p>
        </p:txBody>
      </p:sp>
      <p:sp>
        <p:nvSpPr>
          <p:cNvPr id="677" name="Google Shape;677;p63"/>
          <p:cNvSpPr txBox="1"/>
          <p:nvPr>
            <p:ph idx="1" type="subTitle"/>
          </p:nvPr>
        </p:nvSpPr>
        <p:spPr>
          <a:xfrm flipH="1">
            <a:off x="6194550" y="1864300"/>
            <a:ext cx="1119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GPS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78" name="Google Shape;6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" y="1352200"/>
            <a:ext cx="5407375" cy="2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3"/>
          <p:cNvSpPr txBox="1"/>
          <p:nvPr>
            <p:ph idx="1" type="subTitle"/>
          </p:nvPr>
        </p:nvSpPr>
        <p:spPr>
          <a:xfrm flipH="1">
            <a:off x="6180100" y="1352200"/>
            <a:ext cx="1251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Fuel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0" name="Google Shape;680;p63"/>
          <p:cNvSpPr txBox="1"/>
          <p:nvPr>
            <p:ph idx="1" type="subTitle"/>
          </p:nvPr>
        </p:nvSpPr>
        <p:spPr>
          <a:xfrm flipH="1">
            <a:off x="6228300" y="2376400"/>
            <a:ext cx="1578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1" name="Google Shape;681;p63"/>
          <p:cNvSpPr txBox="1"/>
          <p:nvPr>
            <p:ph idx="1" type="subTitle"/>
          </p:nvPr>
        </p:nvSpPr>
        <p:spPr>
          <a:xfrm flipH="1">
            <a:off x="6203100" y="2938350"/>
            <a:ext cx="17817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Temperature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2" name="Google Shape;682;p63"/>
          <p:cNvSpPr txBox="1"/>
          <p:nvPr>
            <p:ph idx="1" type="subTitle"/>
          </p:nvPr>
        </p:nvSpPr>
        <p:spPr>
          <a:xfrm flipH="1">
            <a:off x="6203100" y="3533725"/>
            <a:ext cx="2407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Time Active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3" name="Google Shape;68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idx="1" type="subTitle"/>
          </p:nvPr>
        </p:nvSpPr>
        <p:spPr>
          <a:xfrm flipH="1">
            <a:off x="1256550" y="556925"/>
            <a:ext cx="67833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Sve prednosti JavaScripta + dodatni sloj = TypeScript tipizirani sistem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Manje šanse bagova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Provera tipova - isticanje neočekivanog ponašanja u kodu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1744650"/>
            <a:ext cx="4857724" cy="1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625" y="2437550"/>
            <a:ext cx="415700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4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- MQ Telemetry Transport </a:t>
            </a:r>
            <a:endParaRPr/>
          </a:p>
        </p:txBody>
      </p:sp>
      <p:sp>
        <p:nvSpPr>
          <p:cNvPr id="689" name="Google Shape;689;p64"/>
          <p:cNvSpPr txBox="1"/>
          <p:nvPr>
            <p:ph idx="1" type="subTitle"/>
          </p:nvPr>
        </p:nvSpPr>
        <p:spPr>
          <a:xfrm flipH="1">
            <a:off x="416725" y="1286700"/>
            <a:ext cx="38361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</a:t>
            </a:r>
            <a:r>
              <a:rPr lang="en" sz="1500"/>
              <a:t>rotokol za razmenu poruka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 - Subscribe sistem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Pogodan za slabije uređaje i uređaje sa lošom internet konekcijom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Savršeno rešenje za IOT</a:t>
            </a:r>
            <a:endParaRPr sz="1500"/>
          </a:p>
        </p:txBody>
      </p:sp>
      <p:pic>
        <p:nvPicPr>
          <p:cNvPr id="690" name="Google Shape;6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725" y="1590562"/>
            <a:ext cx="4353575" cy="248408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/>
          <p:nvPr>
            <p:ph type="title"/>
          </p:nvPr>
        </p:nvSpPr>
        <p:spPr>
          <a:xfrm>
            <a:off x="1046700" y="104075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sp>
        <p:nvSpPr>
          <p:cNvPr id="697" name="Google Shape;697;p65"/>
          <p:cNvSpPr txBox="1"/>
          <p:nvPr>
            <p:ph idx="1" type="subTitle"/>
          </p:nvPr>
        </p:nvSpPr>
        <p:spPr>
          <a:xfrm flipH="1">
            <a:off x="387800" y="915488"/>
            <a:ext cx="5697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Slanje komande kako bi se kontrolisao neki izlaz (uređaj)</a:t>
            </a:r>
            <a:endParaRPr sz="1500"/>
          </a:p>
        </p:txBody>
      </p:sp>
      <p:pic>
        <p:nvPicPr>
          <p:cNvPr id="698" name="Google Shape;6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2484"/>
            <a:ext cx="5994069" cy="100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3848050"/>
            <a:ext cx="5994076" cy="86786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5"/>
          <p:cNvSpPr txBox="1"/>
          <p:nvPr>
            <p:ph idx="1" type="subTitle"/>
          </p:nvPr>
        </p:nvSpPr>
        <p:spPr>
          <a:xfrm flipH="1">
            <a:off x="540200" y="3157450"/>
            <a:ext cx="6429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Čitanje i objavljivanje podataka sa nekog ulaza (senzor)</a:t>
            </a:r>
            <a:endParaRPr sz="1500"/>
          </a:p>
        </p:txBody>
      </p:sp>
      <p:sp>
        <p:nvSpPr>
          <p:cNvPr id="701" name="Google Shape;70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6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osnovni pojmovi </a:t>
            </a:r>
            <a:endParaRPr/>
          </a:p>
        </p:txBody>
      </p:sp>
      <p:sp>
        <p:nvSpPr>
          <p:cNvPr id="707" name="Google Shape;707;p66"/>
          <p:cNvSpPr txBox="1"/>
          <p:nvPr>
            <p:ph idx="1" type="subTitle"/>
          </p:nvPr>
        </p:nvSpPr>
        <p:spPr>
          <a:xfrm flipH="1">
            <a:off x="720000" y="1356050"/>
            <a:ext cx="25203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Messages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Topics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Publish/subscribe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Broker</a:t>
            </a:r>
            <a:endParaRPr sz="1500"/>
          </a:p>
        </p:txBody>
      </p:sp>
      <p:pic>
        <p:nvPicPr>
          <p:cNvPr id="708" name="Google Shape;7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00" y="1496125"/>
            <a:ext cx="4371700" cy="26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/>
          <p:nvPr>
            <p:ph type="title"/>
          </p:nvPr>
        </p:nvSpPr>
        <p:spPr>
          <a:xfrm>
            <a:off x="362925" y="3472775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715" name="Google Shape;715;p67"/>
          <p:cNvSpPr txBox="1"/>
          <p:nvPr>
            <p:ph idx="1" type="subTitle"/>
          </p:nvPr>
        </p:nvSpPr>
        <p:spPr>
          <a:xfrm flipH="1">
            <a:off x="217425" y="3789950"/>
            <a:ext cx="43209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Razmena informacija između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Komanda ili podatak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6" name="Google Shape;716;p67"/>
          <p:cNvSpPr txBox="1"/>
          <p:nvPr>
            <p:ph type="title"/>
          </p:nvPr>
        </p:nvSpPr>
        <p:spPr>
          <a:xfrm>
            <a:off x="513738" y="129300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717" name="Google Shape;717;p67"/>
          <p:cNvSpPr txBox="1"/>
          <p:nvPr>
            <p:ph idx="1" type="subTitle"/>
          </p:nvPr>
        </p:nvSpPr>
        <p:spPr>
          <a:xfrm flipH="1">
            <a:off x="508075" y="709175"/>
            <a:ext cx="3233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Kanal na koji se šalju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8" name="Google Shape;7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00" y="1191275"/>
            <a:ext cx="4103301" cy="2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7"/>
          <p:cNvSpPr txBox="1"/>
          <p:nvPr>
            <p:ph idx="1" type="subTitle"/>
          </p:nvPr>
        </p:nvSpPr>
        <p:spPr>
          <a:xfrm flipH="1">
            <a:off x="5603925" y="1927150"/>
            <a:ext cx="2463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“/” odvaja nivo topic-a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20" name="Google Shape;720;p67"/>
          <p:cNvSpPr txBox="1"/>
          <p:nvPr>
            <p:ph idx="1" type="subTitle"/>
          </p:nvPr>
        </p:nvSpPr>
        <p:spPr>
          <a:xfrm flipH="1">
            <a:off x="5583225" y="4180325"/>
            <a:ext cx="20274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Case-sensitive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21" name="Google Shape;7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971" y="655475"/>
            <a:ext cx="2340928" cy="12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25" y="2874175"/>
            <a:ext cx="2127874" cy="133649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8"/>
          <p:cNvSpPr txBox="1"/>
          <p:nvPr>
            <p:ph type="title"/>
          </p:nvPr>
        </p:nvSpPr>
        <p:spPr>
          <a:xfrm>
            <a:off x="970500" y="2817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</a:t>
            </a:r>
            <a:endParaRPr/>
          </a:p>
        </p:txBody>
      </p:sp>
      <p:sp>
        <p:nvSpPr>
          <p:cNvPr id="729" name="Google Shape;729;p68"/>
          <p:cNvSpPr txBox="1"/>
          <p:nvPr>
            <p:ph idx="1" type="subTitle"/>
          </p:nvPr>
        </p:nvSpPr>
        <p:spPr>
          <a:xfrm flipH="1">
            <a:off x="1791750" y="2630550"/>
            <a:ext cx="60621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Device1 publish-uje poruku na topic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je subscribe-ovan na isti topic na koji uređaj1 publish-uje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prima poruku</a:t>
            </a:r>
            <a:endParaRPr sz="1500"/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25" y="1302475"/>
            <a:ext cx="7035675" cy="1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9"/>
          <p:cNvSpPr txBox="1"/>
          <p:nvPr>
            <p:ph type="title"/>
          </p:nvPr>
        </p:nvSpPr>
        <p:spPr>
          <a:xfrm>
            <a:off x="894825" y="42825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</a:t>
            </a:r>
            <a:endParaRPr/>
          </a:p>
        </p:txBody>
      </p:sp>
      <p:pic>
        <p:nvPicPr>
          <p:cNvPr id="737" name="Google Shape;7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1467274"/>
            <a:ext cx="7329599" cy="2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"/>
          <p:cNvSpPr txBox="1"/>
          <p:nvPr>
            <p:ph type="title"/>
          </p:nvPr>
        </p:nvSpPr>
        <p:spPr>
          <a:xfrm>
            <a:off x="208500" y="891300"/>
            <a:ext cx="3297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744" name="Google Shape;744;p70"/>
          <p:cNvSpPr txBox="1"/>
          <p:nvPr>
            <p:ph idx="1" type="subTitle"/>
          </p:nvPr>
        </p:nvSpPr>
        <p:spPr>
          <a:xfrm flipH="1">
            <a:off x="521200" y="1632175"/>
            <a:ext cx="3247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Kontroliše saobraćaj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 i filtrira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Prosleđuje poruke svim zainteresovanim klijentima</a:t>
            </a:r>
            <a:endParaRPr sz="1500"/>
          </a:p>
        </p:txBody>
      </p:sp>
      <p:pic>
        <p:nvPicPr>
          <p:cNvPr id="745" name="Google Shape;7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975" y="1076225"/>
            <a:ext cx="4324625" cy="3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88" y="1568725"/>
            <a:ext cx="6984626" cy="2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1"/>
          <p:cNvSpPr txBox="1"/>
          <p:nvPr>
            <p:ph idx="1" type="subTitle"/>
          </p:nvPr>
        </p:nvSpPr>
        <p:spPr>
          <a:xfrm flipH="1">
            <a:off x="1994100" y="981600"/>
            <a:ext cx="65724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MQTT se koristi za slanje podataka sa senzora vozila</a:t>
            </a:r>
            <a:endParaRPr sz="1500"/>
          </a:p>
        </p:txBody>
      </p:sp>
      <p:sp>
        <p:nvSpPr>
          <p:cNvPr id="753" name="Google Shape;753;p71"/>
          <p:cNvSpPr txBox="1"/>
          <p:nvPr>
            <p:ph type="title"/>
          </p:nvPr>
        </p:nvSpPr>
        <p:spPr>
          <a:xfrm>
            <a:off x="1030100" y="205500"/>
            <a:ext cx="7364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 dashboard</a:t>
            </a:r>
            <a:endParaRPr/>
          </a:p>
        </p:txBody>
      </p:sp>
      <p:sp>
        <p:nvSpPr>
          <p:cNvPr id="754" name="Google Shape;75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2"/>
          <p:cNvSpPr txBox="1"/>
          <p:nvPr>
            <p:ph type="title"/>
          </p:nvPr>
        </p:nvSpPr>
        <p:spPr>
          <a:xfrm>
            <a:off x="2868050" y="223875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+ Redux</a:t>
            </a:r>
            <a:endParaRPr/>
          </a:p>
        </p:txBody>
      </p:sp>
      <p:sp>
        <p:nvSpPr>
          <p:cNvPr id="760" name="Google Shape;760;p72"/>
          <p:cNvSpPr txBox="1"/>
          <p:nvPr>
            <p:ph idx="1" type="subTitle"/>
          </p:nvPr>
        </p:nvSpPr>
        <p:spPr>
          <a:xfrm flipH="1">
            <a:off x="946150" y="848250"/>
            <a:ext cx="75189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Čuvanje konekcije u Reduxu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Sve komponente imaju pristup jedinstvenoj konekciji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se subscribe-uje na svoje topike - deljena je samo konekcija </a:t>
            </a:r>
            <a:endParaRPr sz="1500"/>
          </a:p>
        </p:txBody>
      </p:sp>
      <p:pic>
        <p:nvPicPr>
          <p:cNvPr id="761" name="Google Shape;7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00" y="3191000"/>
            <a:ext cx="4467125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00" y="2000425"/>
            <a:ext cx="2768100" cy="9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800" y="3957634"/>
            <a:ext cx="7071451" cy="35269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3"/>
          <p:cNvSpPr txBox="1"/>
          <p:nvPr>
            <p:ph type="title"/>
          </p:nvPr>
        </p:nvSpPr>
        <p:spPr>
          <a:xfrm>
            <a:off x="1788400" y="222450"/>
            <a:ext cx="56631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 to Topic</a:t>
            </a:r>
            <a:r>
              <a:rPr lang="en"/>
              <a:t> </a:t>
            </a:r>
            <a:endParaRPr/>
          </a:p>
        </p:txBody>
      </p:sp>
      <p:pic>
        <p:nvPicPr>
          <p:cNvPr id="770" name="Google Shape;7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75" y="956650"/>
            <a:ext cx="6425826" cy="390676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idx="1" type="subTitle"/>
          </p:nvPr>
        </p:nvSpPr>
        <p:spPr>
          <a:xfrm flipH="1">
            <a:off x="67275" y="711225"/>
            <a:ext cx="39147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Definisano ponašanje grupe objekata</a:t>
            </a:r>
            <a:endParaRPr sz="1500"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075" y="782550"/>
            <a:ext cx="3732200" cy="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72" y="1293613"/>
            <a:ext cx="5370401" cy="2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25" y="3846228"/>
            <a:ext cx="6815749" cy="1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>
            <p:ph type="title"/>
          </p:nvPr>
        </p:nvSpPr>
        <p:spPr>
          <a:xfrm>
            <a:off x="593125" y="42225"/>
            <a:ext cx="5707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Interfejs</a:t>
            </a:r>
            <a:endParaRPr/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50" y="283825"/>
            <a:ext cx="6288499" cy="4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13" y="964725"/>
            <a:ext cx="8055174" cy="390187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5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widgets</a:t>
            </a:r>
            <a:endParaRPr/>
          </a:p>
        </p:txBody>
      </p:sp>
      <p:sp>
        <p:nvSpPr>
          <p:cNvPr id="784" name="Google Shape;78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6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sp>
        <p:nvSpPr>
          <p:cNvPr id="790" name="Google Shape;79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idx="1" type="subTitle"/>
          </p:nvPr>
        </p:nvSpPr>
        <p:spPr>
          <a:xfrm flipH="1">
            <a:off x="343425" y="675175"/>
            <a:ext cx="8472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Kreiranje klase od već postojeće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Roditelj - dete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Ključna reč </a:t>
            </a:r>
            <a:r>
              <a:rPr b="1" lang="en" sz="1500"/>
              <a:t>extends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Nasleđeni svi atributi i metode osim privatnih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Poziv metode roditelja pomoću </a:t>
            </a:r>
            <a:r>
              <a:rPr b="1" lang="en" sz="1500"/>
              <a:t>super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Dete klasa može predefinisati metodu svoje superklase (roditelja)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>
            <a:off x="1278050" y="384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Nasleđivanje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00" y="823922"/>
            <a:ext cx="3829000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>
            <p:ph type="title"/>
          </p:nvPr>
        </p:nvSpPr>
        <p:spPr>
          <a:xfrm>
            <a:off x="1278050" y="2553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Apstraktna klasa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343425" y="3251475"/>
            <a:ext cx="394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Osnovna klasa iz koje nastaju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druge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Bez instanciranja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Članovi mogu imati implementaciju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Ključna reč </a:t>
            </a:r>
            <a:r>
              <a:rPr b="1"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abstract</a:t>
            </a:r>
            <a:endParaRPr b="1"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75" y="3262326"/>
            <a:ext cx="4599249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00" y="616951"/>
            <a:ext cx="7688201" cy="3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14" name="Google Shape;414;p3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subTitle"/>
          </p:nvPr>
        </p:nvSpPr>
        <p:spPr>
          <a:xfrm flipH="1">
            <a:off x="789425" y="1502675"/>
            <a:ext cx="34992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Laka i jednostavna za učenje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Aplikacije su brze i skalabilne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955850" y="355325"/>
            <a:ext cx="5232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biblioteka</a:t>
            </a:r>
            <a:endParaRPr/>
          </a:p>
        </p:txBody>
      </p:sp>
      <p:sp>
        <p:nvSpPr>
          <p:cNvPr id="422" name="Google Shape;42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00" y="2723375"/>
            <a:ext cx="2825385" cy="17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3"/>
          <p:cNvSpPr txBox="1"/>
          <p:nvPr>
            <p:ph idx="1" type="subTitle"/>
          </p:nvPr>
        </p:nvSpPr>
        <p:spPr>
          <a:xfrm flipH="1">
            <a:off x="5288400" y="1502663"/>
            <a:ext cx="34992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Najpopularnija frontend tehnologija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Facebook, Twitter, Netflix…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225" y="2723375"/>
            <a:ext cx="4112319" cy="1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